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98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Строение памяти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Сюда попадает всё: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</a:t>
            </a:r>
            <a:r>
              <a:rPr lang="en-US" dirty="0"/>
              <a:t>&gt;=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</a:t>
            </a:r>
            <a:r>
              <a:rPr lang="en-US" dirty="0"/>
              <a:t>double[&gt;=1000]</a:t>
            </a:r>
            <a:r>
              <a:rPr lang="ru-RU" dirty="0"/>
              <a:t> (8*1,000 = 8,000)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8FA13-EC09-4DD0-80D9-E04604627AF4}"/>
              </a:ext>
            </a:extLst>
          </p:cNvPr>
          <p:cNvSpPr/>
          <p:nvPr/>
        </p:nvSpPr>
        <p:spPr>
          <a:xfrm>
            <a:off x="3563368" y="32045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999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(array1).Dump();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(array2).Dump();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96B5D6-EA92-4B5E-B0A9-F4A6DF192E8C}"/>
              </a:ext>
            </a:extLst>
          </p:cNvPr>
          <p:cNvSpPr/>
          <p:nvPr/>
        </p:nvSpPr>
        <p:spPr>
          <a:xfrm>
            <a:off x="1352550" y="5010150"/>
            <a:ext cx="984885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Поэтому не стоит создавать траффика массивов типа </a:t>
            </a:r>
            <a:r>
              <a:rPr lang="en-US" dirty="0">
                <a:solidFill>
                  <a:srgbClr val="FFFF00"/>
                </a:solidFill>
              </a:rPr>
              <a:t>double</a:t>
            </a:r>
            <a:r>
              <a:rPr lang="ru-RU" dirty="0"/>
              <a:t>: </a:t>
            </a:r>
          </a:p>
          <a:p>
            <a:pPr algn="ctr"/>
            <a:r>
              <a:rPr lang="ru-RU" dirty="0"/>
              <a:t>лучше использовать пулы массивов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29FBAB-1263-4F2A-9004-73A3A635D6D5}"/>
              </a:ext>
            </a:extLst>
          </p:cNvPr>
          <p:cNvSpPr/>
          <p:nvPr/>
        </p:nvSpPr>
        <p:spPr>
          <a:xfrm>
            <a:off x="1238005" y="1434164"/>
            <a:ext cx="9991970" cy="4099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Heap: internal CLR data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125BC-56F6-457B-A827-B6CC2CC98731}"/>
              </a:ext>
            </a:extLst>
          </p:cNvPr>
          <p:cNvSpPr/>
          <p:nvPr/>
        </p:nvSpPr>
        <p:spPr>
          <a:xfrm>
            <a:off x="4748212" y="2658305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BF98E-4ECF-46F4-94EE-A6026C650EE9}"/>
              </a:ext>
            </a:extLst>
          </p:cNvPr>
          <p:cNvSpPr/>
          <p:nvPr/>
        </p:nvSpPr>
        <p:spPr>
          <a:xfrm>
            <a:off x="3448050" y="3563180"/>
            <a:ext cx="1076325" cy="5674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81078B-6E39-419A-A8F4-E2A1844CAC1C}"/>
              </a:ext>
            </a:extLst>
          </p:cNvPr>
          <p:cNvSpPr/>
          <p:nvPr/>
        </p:nvSpPr>
        <p:spPr>
          <a:xfrm>
            <a:off x="4952998" y="3563180"/>
            <a:ext cx="1076325" cy="567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8CDD3-914A-4571-983A-69CFA556D45E}"/>
              </a:ext>
            </a:extLst>
          </p:cNvPr>
          <p:cNvSpPr/>
          <p:nvPr/>
        </p:nvSpPr>
        <p:spPr>
          <a:xfrm>
            <a:off x="7524750" y="3563178"/>
            <a:ext cx="1076325" cy="5674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1C458-EEF3-431E-B0FD-483D36E71901}"/>
              </a:ext>
            </a:extLst>
          </p:cNvPr>
          <p:cNvSpPr txBox="1"/>
          <p:nvPr/>
        </p:nvSpPr>
        <p:spPr>
          <a:xfrm>
            <a:off x="4748212" y="1547876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Heap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22BF7-E65A-43DF-B3EF-6E8C4E6C145F}"/>
              </a:ext>
            </a:extLst>
          </p:cNvPr>
          <p:cNvSpPr/>
          <p:nvPr/>
        </p:nvSpPr>
        <p:spPr>
          <a:xfrm>
            <a:off x="1238005" y="5676900"/>
            <a:ext cx="9991970" cy="999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AC4F78E-1269-40A6-A0DF-69B6D220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00968"/>
              </p:ext>
            </p:extLst>
          </p:nvPr>
        </p:nvGraphicFramePr>
        <p:xfrm>
          <a:off x="172720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3BF0FAA-631C-421C-94F2-A5F247CDF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67272"/>
              </p:ext>
            </p:extLst>
          </p:nvPr>
        </p:nvGraphicFramePr>
        <p:xfrm>
          <a:off x="549116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49DDE44-674A-481E-8AF7-C0431DA6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94896"/>
              </p:ext>
            </p:extLst>
          </p:nvPr>
        </p:nvGraphicFramePr>
        <p:xfrm>
          <a:off x="4334224" y="4755373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62CD774-9E29-443D-8A33-35AA2332045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797792" y="4842864"/>
            <a:ext cx="1900614" cy="476228"/>
          </a:xfrm>
          <a:prstGeom prst="curvedConnector3">
            <a:avLst>
              <a:gd name="adj1" fmla="val 48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94CDC17-EB0F-4A30-B676-46C1E8C56CBF}"/>
              </a:ext>
            </a:extLst>
          </p:cNvPr>
          <p:cNvCxnSpPr>
            <a:stCxn id="10" idx="2"/>
            <a:endCxn id="23" idx="1"/>
          </p:cNvCxnSpPr>
          <p:nvPr/>
        </p:nvCxnSpPr>
        <p:spPr>
          <a:xfrm rot="16200000" flipH="1">
            <a:off x="3755157" y="4361726"/>
            <a:ext cx="810122" cy="3480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8BDE00-ECB4-4841-8E28-66F5D0C84EDE}"/>
              </a:ext>
            </a:extLst>
          </p:cNvPr>
          <p:cNvSpPr txBox="1"/>
          <p:nvPr/>
        </p:nvSpPr>
        <p:spPr>
          <a:xfrm>
            <a:off x="4252933" y="43979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Pinning handles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4C2C6B4-4A95-4DBB-AFE4-E6029782807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4872416" y="2339595"/>
            <a:ext cx="337383" cy="21097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A5A1C6F-338B-4344-AF24-8339A9FF7789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5400000">
            <a:off x="5624890" y="3092069"/>
            <a:ext cx="337383" cy="6048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B5637993-26FF-464B-8DC2-D66194CF3307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6910766" y="2411030"/>
            <a:ext cx="337381" cy="1966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637CB-10FF-4B55-8592-3344C927F38F}"/>
              </a:ext>
            </a:extLst>
          </p:cNvPr>
          <p:cNvSpPr/>
          <p:nvPr/>
        </p:nvSpPr>
        <p:spPr>
          <a:xfrm>
            <a:off x="7989092" y="2648262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42E26D-F517-4744-AD64-A5F74BD51658}"/>
              </a:ext>
            </a:extLst>
          </p:cNvPr>
          <p:cNvSpPr/>
          <p:nvPr/>
        </p:nvSpPr>
        <p:spPr>
          <a:xfrm>
            <a:off x="1591246" y="2657787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719BBA-D774-423C-AA9A-50F394508C6B}"/>
              </a:ext>
            </a:extLst>
          </p:cNvPr>
          <p:cNvCxnSpPr>
            <a:stCxn id="36" idx="3"/>
            <a:endCxn id="9" idx="1"/>
          </p:cNvCxnSpPr>
          <p:nvPr/>
        </p:nvCxnSpPr>
        <p:spPr>
          <a:xfrm>
            <a:off x="4286821" y="2941533"/>
            <a:ext cx="461391" cy="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1189A6-C63F-464F-8CAD-22D11D72F1CD}"/>
              </a:ext>
            </a:extLst>
          </p:cNvPr>
          <p:cNvSpPr/>
          <p:nvPr/>
        </p:nvSpPr>
        <p:spPr>
          <a:xfrm>
            <a:off x="8315325" y="180022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Domain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F6410A-482A-450C-A90F-93338ABF9BCC}"/>
              </a:ext>
            </a:extLst>
          </p:cNvPr>
          <p:cNvSpPr/>
          <p:nvPr/>
        </p:nvSpPr>
        <p:spPr>
          <a:xfrm>
            <a:off x="1919858" y="176748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3A0203E-0115-483E-9B1D-AFD08C480041}"/>
              </a:ext>
            </a:extLst>
          </p:cNvPr>
          <p:cNvCxnSpPr>
            <a:stCxn id="40" idx="2"/>
            <a:endCxn id="36" idx="0"/>
          </p:cNvCxnSpPr>
          <p:nvPr/>
        </p:nvCxnSpPr>
        <p:spPr>
          <a:xfrm rot="16200000" flipH="1">
            <a:off x="2758476" y="2477229"/>
            <a:ext cx="361114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38F9BB-DCFC-4D49-8029-FDA32741FF56}"/>
              </a:ext>
            </a:extLst>
          </p:cNvPr>
          <p:cNvCxnSpPr>
            <a:stCxn id="39" idx="2"/>
            <a:endCxn id="35" idx="0"/>
          </p:cNvCxnSpPr>
          <p:nvPr/>
        </p:nvCxnSpPr>
        <p:spPr>
          <a:xfrm>
            <a:off x="9334500" y="2329413"/>
            <a:ext cx="2380" cy="3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5247C2C-B7D4-477A-98E7-59A29692614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2514600" y="4940793"/>
            <a:ext cx="1819624" cy="1090492"/>
          </a:xfrm>
          <a:prstGeom prst="bentConnector3">
            <a:avLst>
              <a:gd name="adj1" fmla="val 9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38ED071-77FF-482A-BE02-23DF2903F33F}"/>
              </a:ext>
            </a:extLst>
          </p:cNvPr>
          <p:cNvCxnSpPr/>
          <p:nvPr/>
        </p:nvCxnSpPr>
        <p:spPr>
          <a:xfrm>
            <a:off x="5041107" y="5126213"/>
            <a:ext cx="1192883" cy="905072"/>
          </a:xfrm>
          <a:prstGeom prst="bentConnector3">
            <a:avLst>
              <a:gd name="adj1" fmla="val 995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C928FC3-CEC5-4D0A-A0F6-E708CACB0D52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6701199" y="4669573"/>
            <a:ext cx="1900616" cy="822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7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0C2CFC-78CC-416E-8BFA-7C61D7E339E8}"/>
              </a:ext>
            </a:extLst>
          </p:cNvPr>
          <p:cNvSpPr txBox="1"/>
          <p:nvPr/>
        </p:nvSpPr>
        <p:spPr>
          <a:xfrm>
            <a:off x="1238005" y="1361257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большого количества объектов, </a:t>
            </a:r>
            <a:r>
              <a:rPr lang="en-US" dirty="0"/>
              <a:t>SOH </a:t>
            </a:r>
            <a:r>
              <a:rPr lang="ru-RU" dirty="0"/>
              <a:t>разделен на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Заполнение </a:t>
            </a:r>
            <a:r>
              <a:rPr lang="en-US" dirty="0"/>
              <a:t>SOH </a:t>
            </a:r>
            <a:r>
              <a:rPr lang="ru-RU" dirty="0"/>
              <a:t>линейно, а потому старые объекты живут в младших адресах, старшие – в старших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Старые объекты живут долго: чем дольше объект существует тем выше вероятность что он будет существовать все время работы программы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Куча разделена на три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0-е поколение – это время между созданием и ближайшим срабатыванием </a:t>
            </a:r>
            <a:r>
              <a:rPr lang="en-US" dirty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Объектов не успевает накопиться слишком много: если кто-то из них потерял ссылки, такую кучу собрать можно быстро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1-е поколение – это время чуть более длительное: для относительно долго живущих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2-е поколение – для долго живущих и вечноживущих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165050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66324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6789"/>
            <a:ext cx="9963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нас есть 2 стратегии сбора мусора: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– </a:t>
            </a:r>
            <a:r>
              <a:rPr lang="ru-RU" dirty="0"/>
              <a:t>сжатие кучи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Sweep</a:t>
            </a:r>
            <a:r>
              <a:rPr lang="ru-RU" dirty="0"/>
              <a:t> – перемещение освободившихся участков в список свободных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больших размерах </a:t>
            </a:r>
            <a:r>
              <a:rPr lang="en-US" dirty="0"/>
              <a:t>compact </a:t>
            </a:r>
            <a:r>
              <a:rPr lang="ru-RU" dirty="0"/>
              <a:t>неудобен, удобен только </a:t>
            </a:r>
            <a:r>
              <a:rPr lang="en-US" dirty="0"/>
              <a:t>sweep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маленьких – наоборот: удобен </a:t>
            </a:r>
            <a:r>
              <a:rPr lang="en-US" dirty="0"/>
              <a:t>sweep. </a:t>
            </a:r>
            <a:r>
              <a:rPr lang="ru-RU" dirty="0"/>
              <a:t>Неудобен </a:t>
            </a:r>
            <a:r>
              <a:rPr lang="en-US" dirty="0"/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Отсюда: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Objects Heap (SOH) </a:t>
            </a:r>
            <a:r>
              <a:rPr lang="ru-RU" dirty="0"/>
              <a:t> </a:t>
            </a:r>
            <a:r>
              <a:rPr lang="en-US" dirty="0"/>
              <a:t>&lt;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Objects Heap (LOH)  &gt;= 85,000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3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Т.к. в </a:t>
            </a:r>
            <a:r>
              <a:rPr lang="en-US" dirty="0"/>
              <a:t>SOH </a:t>
            </a:r>
            <a:r>
              <a:rPr lang="ru-RU" dirty="0"/>
              <a:t>объекты маленькие, используем </a:t>
            </a:r>
            <a:r>
              <a:rPr lang="en-US" dirty="0"/>
              <a:t>Compacting: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Объекты небольшие: легко и быстро заполнить ими образовавшиеся пустоты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фаза планирования может решить что </a:t>
            </a:r>
            <a:r>
              <a:rPr lang="en-US" dirty="0"/>
              <a:t>Sweep </a:t>
            </a:r>
            <a:r>
              <a:rPr lang="ru-RU" dirty="0"/>
              <a:t>здесь более пригоден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Поэтому для </a:t>
            </a:r>
            <a:r>
              <a:rPr lang="en-US" dirty="0"/>
              <a:t>SOH </a:t>
            </a:r>
            <a:r>
              <a:rPr lang="ru-RU" dirty="0"/>
              <a:t>работают оба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Однако, т.к. Объекты в </a:t>
            </a:r>
            <a:r>
              <a:rPr lang="en-US" dirty="0"/>
              <a:t>LOH </a:t>
            </a:r>
            <a:r>
              <a:rPr lang="ru-RU" dirty="0"/>
              <a:t>тяжеловесны, используется только </a:t>
            </a:r>
            <a:r>
              <a:rPr lang="en-US" dirty="0"/>
              <a:t>Sweep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этом пользователь может вызвать сжатие </a:t>
            </a:r>
            <a:r>
              <a:rPr lang="en-US" dirty="0"/>
              <a:t>LOH </a:t>
            </a:r>
            <a:r>
              <a:rPr lang="ru-RU" dirty="0"/>
              <a:t>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отличии от </a:t>
            </a:r>
            <a:r>
              <a:rPr lang="en-US" dirty="0"/>
              <a:t>SOH </a:t>
            </a:r>
            <a:r>
              <a:rPr lang="ru-RU" dirty="0"/>
              <a:t>выравнивание не зависит от платформы и равно 8 байтам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4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Поскольку большинство объектов – маленькие, </a:t>
            </a:r>
            <a:r>
              <a:rPr lang="en-US" dirty="0"/>
              <a:t>SOH – </a:t>
            </a:r>
            <a:r>
              <a:rPr lang="ru-RU" dirty="0"/>
              <a:t>наиболее популярен.</a:t>
            </a:r>
          </a:p>
          <a:p>
            <a:endParaRPr lang="ru-RU" dirty="0"/>
          </a:p>
          <a:p>
            <a:r>
              <a:rPr lang="ru-RU" dirty="0"/>
              <a:t>Однако: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огромного их числа приходится как-то делить объекты дополнительно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Иначе возникнет проблема для фаз маркировки и планирования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поскольку куча растет в одном напрпавлении, в младших адресах копятся более старые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Отсюда – деление на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81533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733</Words>
  <Application>Microsoft Office PowerPoint</Application>
  <PresentationFormat>Widescreen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45</cp:revision>
  <dcterms:created xsi:type="dcterms:W3CDTF">2018-09-29T08:14:48Z</dcterms:created>
  <dcterms:modified xsi:type="dcterms:W3CDTF">2019-04-07T14:29:00Z</dcterms:modified>
</cp:coreProperties>
</file>